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92" r:id="rId1"/>
  </p:sldMasterIdLst>
  <p:notesMasterIdLst>
    <p:notesMasterId r:id="rId15"/>
  </p:notesMasterIdLst>
  <p:sldIdLst>
    <p:sldId id="256" r:id="rId2"/>
    <p:sldId id="257" r:id="rId3"/>
    <p:sldId id="268" r:id="rId4"/>
    <p:sldId id="269" r:id="rId5"/>
    <p:sldId id="270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Garamond" panose="02020404030301010803" pitchFamily="18" charset="0"/>
      <p:regular r:id="rId16"/>
      <p:bold r:id="rId17"/>
      <p:italic r:id="rId18"/>
    </p:embeddedFont>
    <p:embeddedFont>
      <p:font typeface="Rajdhani" panose="020B0604020202020204" charset="0"/>
      <p:regular r:id="rId19"/>
      <p:bold r:id="rId20"/>
    </p:embeddedFont>
    <p:embeddedFont>
      <p:font typeface="Roboto Mono" panose="00000009000000000000" pitchFamily="49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F50FE6-9CDA-4612-BEA4-B024467B0770}">
  <a:tblStyle styleId="{DCF50FE6-9CDA-4612-BEA4-B024467B077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1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958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0797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993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944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79196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1296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516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4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9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058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3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5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4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0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081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134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04" r:id="rId12"/>
    <p:sldLayoutId id="2147484105" r:id="rId13"/>
    <p:sldLayoutId id="2147484106" r:id="rId14"/>
    <p:sldLayoutId id="2147484107" r:id="rId15"/>
    <p:sldLayoutId id="2147484108" r:id="rId16"/>
    <p:sldLayoutId id="214748410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5" name="Google Shape;85;p13"/>
          <p:cNvSpPr txBox="1"/>
          <p:nvPr/>
        </p:nvSpPr>
        <p:spPr>
          <a:xfrm>
            <a:off x="866775" y="691753"/>
            <a:ext cx="1132522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EDL PROJECT - PART II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866775" y="1007596"/>
            <a:ext cx="113253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DVB-S2X DIGITAL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 dirty="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 BASEBAND RECEIVER</a:t>
            </a:r>
            <a:endParaRPr dirty="0"/>
          </a:p>
        </p:txBody>
      </p:sp>
      <p:sp>
        <p:nvSpPr>
          <p:cNvPr id="87" name="Google Shape;87;p13"/>
          <p:cNvSpPr/>
          <p:nvPr/>
        </p:nvSpPr>
        <p:spPr>
          <a:xfrm>
            <a:off x="866775" y="2792908"/>
            <a:ext cx="952500" cy="3810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9525"/>
            <a:ext cx="6086475" cy="68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866775" y="4225379"/>
            <a:ext cx="506063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64748B"/>
                </a:solidFill>
                <a:latin typeface="Rajdhani"/>
                <a:ea typeface="Rajdhani"/>
                <a:cs typeface="Rajdhani"/>
                <a:sym typeface="Rajdhani"/>
              </a:rPr>
              <a:t>TEAM MEMBERS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866775" y="4615904"/>
            <a:ext cx="48198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Bhavesh Mali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dirty="0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Varshith K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50" b="0" i="0" u="none" strike="noStrike" cap="none" dirty="0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Member Name 3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6257925" y="4225379"/>
            <a:ext cx="5720715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64748B"/>
                </a:solidFill>
                <a:latin typeface="Rajdhani"/>
                <a:ea typeface="Rajdhani"/>
                <a:cs typeface="Rajdhani"/>
                <a:sym typeface="Rajdhani"/>
              </a:rPr>
              <a:t>FACULTY MENTOR</a:t>
            </a:r>
            <a:endParaRPr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6257925" y="4615904"/>
            <a:ext cx="5448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Prof. </a:t>
            </a:r>
            <a:r>
              <a:rPr lang="en-US" sz="1350" dirty="0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Rajshekhar V Bhat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170807"/>
            <a:ext cx="5324475" cy="364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3870275"/>
            <a:ext cx="5324475" cy="127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 txBox="1"/>
          <p:nvPr/>
        </p:nvSpPr>
        <p:spPr>
          <a:xfrm>
            <a:off x="485775" y="485775"/>
            <a:ext cx="11706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TASK PLAN: WEEKS 1-3</a:t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485775" y="1219200"/>
            <a:ext cx="1122045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485775" y="2848570"/>
            <a:ext cx="559069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MEMBER 3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485775" y="3479750"/>
            <a:ext cx="5590698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4A3B8"/>
                </a:solidFill>
                <a:latin typeface="Rajdhani"/>
                <a:ea typeface="Rajdhani"/>
                <a:cs typeface="Rajdhani"/>
                <a:sym typeface="Rajdhani"/>
              </a:rPr>
              <a:t>Focus: System Integration &amp; Framing</a:t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714375" y="4232225"/>
            <a:ext cx="49053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Responsible for extracting the data stream and preparing the interface for Part I.</a:t>
            </a:r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6962775" y="2618482"/>
            <a:ext cx="44481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 1: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Define AXI-Stream interfaces between blocks. Create common testbench framework.</a:t>
            </a:r>
            <a:endParaRPr/>
          </a:p>
        </p:txBody>
      </p:sp>
      <p:sp>
        <p:nvSpPr>
          <p:cNvPr id="246" name="Google Shape;246;p21"/>
          <p:cNvSpPr txBox="1"/>
          <p:nvPr/>
        </p:nvSpPr>
        <p:spPr>
          <a:xfrm>
            <a:off x="6962775" y="3584227"/>
            <a:ext cx="44481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 2: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Implement BBFRAME extraction logic (interpreting the BBHEADER).</a:t>
            </a:r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6962775" y="4275683"/>
            <a:ext cx="4448175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 3: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Implement CRC-8 verification module and the final Transport Stream (TS) generation logic (Un-packetizing to MPEG-TS).</a:t>
            </a:r>
            <a:endParaRPr/>
          </a:p>
        </p:txBody>
      </p:sp>
      <p:pic>
        <p:nvPicPr>
          <p:cNvPr id="248" name="Google Shape;248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2637532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3603277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4294733"/>
            <a:ext cx="17145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2631876"/>
            <a:ext cx="3549550" cy="272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1075" y="2631876"/>
            <a:ext cx="3549699" cy="272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6525" y="2631876"/>
            <a:ext cx="3549550" cy="272772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 txBox="1"/>
          <p:nvPr/>
        </p:nvSpPr>
        <p:spPr>
          <a:xfrm>
            <a:off x="485775" y="485775"/>
            <a:ext cx="11706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COORDINATION STRATEGY</a:t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485775" y="1219200"/>
            <a:ext cx="1122045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22425" y="2927151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 txBox="1"/>
          <p:nvPr/>
        </p:nvSpPr>
        <p:spPr>
          <a:xfrm>
            <a:off x="707074" y="3498651"/>
            <a:ext cx="3106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Part I Interface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781050" y="3936801"/>
            <a:ext cx="2959000" cy="97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Weekly sync with Part I team to align on I/Q data format and control signals (Valid/Ready handshakes).</a:t>
            </a:r>
            <a:endParaRPr/>
          </a:p>
        </p:txBody>
      </p:sp>
      <p:pic>
        <p:nvPicPr>
          <p:cNvPr id="264" name="Google Shape;264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29163" y="2927151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2"/>
          <p:cNvSpPr txBox="1"/>
          <p:nvPr/>
        </p:nvSpPr>
        <p:spPr>
          <a:xfrm>
            <a:off x="4542372" y="3498651"/>
            <a:ext cx="310710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Version Control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4616350" y="3936801"/>
            <a:ext cx="2959149" cy="97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Unified Git repository with branch protection rules. Code reviews required before merging to main.</a:t>
            </a:r>
            <a:endParaRPr/>
          </a:p>
        </p:txBody>
      </p:sp>
      <p:pic>
        <p:nvPicPr>
          <p:cNvPr id="267" name="Google Shape;267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40800" y="2927151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/>
        </p:nvSpPr>
        <p:spPr>
          <a:xfrm>
            <a:off x="8377825" y="3498651"/>
            <a:ext cx="310695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Hardware Testing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8451800" y="3936801"/>
            <a:ext cx="295900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Early access to RFSoC board in lab to verify simple loopback tests before full deployment.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4092773"/>
            <a:ext cx="112204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/>
        </p:nvSpPr>
        <p:spPr>
          <a:xfrm>
            <a:off x="242887" y="2165002"/>
            <a:ext cx="11706225" cy="61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QUESTIONS?</a:t>
            </a:r>
            <a:endParaRPr/>
          </a:p>
        </p:txBody>
      </p:sp>
      <p:sp>
        <p:nvSpPr>
          <p:cNvPr id="277" name="Google Shape;277;p23"/>
          <p:cNvSpPr txBox="1"/>
          <p:nvPr/>
        </p:nvSpPr>
        <p:spPr>
          <a:xfrm>
            <a:off x="2286000" y="3163192"/>
            <a:ext cx="762000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Thank you for your attention. We are ready to begin the implementation phase.</a:t>
            </a:r>
            <a:endParaRPr/>
          </a:p>
        </p:txBody>
      </p:sp>
      <p:pic>
        <p:nvPicPr>
          <p:cNvPr id="278" name="Google Shape;278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9175" y="4302323"/>
            <a:ext cx="1524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/>
          <p:nvPr/>
        </p:nvSpPr>
        <p:spPr>
          <a:xfrm>
            <a:off x="485775" y="485775"/>
            <a:ext cx="11706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IMAGE SOURCES</a:t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485775" y="1219200"/>
            <a:ext cx="1122045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485775" y="2038498"/>
            <a:ext cx="1122045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485775" y="2823269"/>
            <a:ext cx="1122045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485775" y="3608040"/>
            <a:ext cx="1122045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485775" y="4392810"/>
            <a:ext cx="11220450" cy="7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485775" y="2813744"/>
            <a:ext cx="112204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485775" y="2813744"/>
            <a:ext cx="112204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485775" y="3598515"/>
            <a:ext cx="112204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4"/>
          <p:cNvSpPr/>
          <p:nvPr/>
        </p:nvSpPr>
        <p:spPr>
          <a:xfrm>
            <a:off x="485775" y="3598515"/>
            <a:ext cx="112204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4"/>
          <p:cNvSpPr/>
          <p:nvPr/>
        </p:nvSpPr>
        <p:spPr>
          <a:xfrm>
            <a:off x="485775" y="4383285"/>
            <a:ext cx="112204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485775" y="4383285"/>
            <a:ext cx="112204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485775" y="5168056"/>
            <a:ext cx="112204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485775" y="5168056"/>
            <a:ext cx="1122045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2187922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/>
        </p:nvSpPr>
        <p:spPr>
          <a:xfrm>
            <a:off x="1581150" y="2181373"/>
            <a:ext cx="1012507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https://i.pcmag.com/imagery/articles/00TEICwymxxCA88jgemSyVY-1..v1651090630.jpg</a:t>
            </a:r>
            <a:endParaRPr/>
          </a:p>
        </p:txBody>
      </p:sp>
      <p:sp>
        <p:nvSpPr>
          <p:cNvPr id="300" name="Google Shape;300;p24"/>
          <p:cNvSpPr txBox="1"/>
          <p:nvPr/>
        </p:nvSpPr>
        <p:spPr>
          <a:xfrm>
            <a:off x="1581150" y="2427089"/>
            <a:ext cx="1012507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Roboto Mono"/>
                <a:ea typeface="Roboto Mono"/>
                <a:cs typeface="Roboto Mono"/>
                <a:sym typeface="Roboto Mono"/>
              </a:rPr>
              <a:t>www.pcmag.com</a:t>
            </a:r>
            <a:endParaRPr/>
          </a:p>
        </p:txBody>
      </p:sp>
      <p:pic>
        <p:nvPicPr>
          <p:cNvPr id="301" name="Google Shape;301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2972692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"/>
          <p:cNvSpPr txBox="1"/>
          <p:nvPr/>
        </p:nvSpPr>
        <p:spPr>
          <a:xfrm>
            <a:off x="1581150" y="2966144"/>
            <a:ext cx="1012507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https://blog.adigo.com/wp-content/uploads/2021/08/collaboration-meeting.jpg</a:t>
            </a:r>
            <a:endParaRPr/>
          </a:p>
        </p:txBody>
      </p:sp>
      <p:sp>
        <p:nvSpPr>
          <p:cNvPr id="303" name="Google Shape;303;p24"/>
          <p:cNvSpPr txBox="1"/>
          <p:nvPr/>
        </p:nvSpPr>
        <p:spPr>
          <a:xfrm>
            <a:off x="1581150" y="3211859"/>
            <a:ext cx="1012507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Roboto Mono"/>
                <a:ea typeface="Roboto Mono"/>
                <a:cs typeface="Roboto Mono"/>
                <a:sym typeface="Roboto Mono"/>
              </a:rPr>
              <a:t>blog.adigo.com</a:t>
            </a:r>
            <a:endParaRPr/>
          </a:p>
        </p:txBody>
      </p:sp>
      <p:pic>
        <p:nvPicPr>
          <p:cNvPr id="304" name="Google Shape;304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775" y="3757463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1581150" y="3750915"/>
            <a:ext cx="1012507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https://www.amd.com/content/dam/amd/en/images/products/boards/2410750-zynq-ultrascale-rfsoc-xczu48dr-board-product.jpg</a:t>
            </a:r>
            <a:endParaRPr/>
          </a:p>
        </p:txBody>
      </p:sp>
      <p:sp>
        <p:nvSpPr>
          <p:cNvPr id="306" name="Google Shape;306;p24"/>
          <p:cNvSpPr txBox="1"/>
          <p:nvPr/>
        </p:nvSpPr>
        <p:spPr>
          <a:xfrm>
            <a:off x="1581150" y="3996630"/>
            <a:ext cx="1012507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Roboto Mono"/>
                <a:ea typeface="Roboto Mono"/>
                <a:cs typeface="Roboto Mono"/>
                <a:sym typeface="Roboto Mono"/>
              </a:rPr>
              <a:t>www.amd.com</a:t>
            </a:r>
            <a:endParaRPr/>
          </a:p>
        </p:txBody>
      </p:sp>
      <p:pic>
        <p:nvPicPr>
          <p:cNvPr id="307" name="Google Shape;307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775" y="4542234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 txBox="1"/>
          <p:nvPr/>
        </p:nvSpPr>
        <p:spPr>
          <a:xfrm>
            <a:off x="1581150" y="4535685"/>
            <a:ext cx="1012507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https://it.mathworks.com/help/examples/satcom/win64/DVBS2XRegularModeBitErrorRateExample_03.png</a:t>
            </a:r>
            <a:endParaRPr/>
          </a:p>
        </p:txBody>
      </p:sp>
      <p:sp>
        <p:nvSpPr>
          <p:cNvPr id="309" name="Google Shape;309;p24"/>
          <p:cNvSpPr txBox="1"/>
          <p:nvPr/>
        </p:nvSpPr>
        <p:spPr>
          <a:xfrm>
            <a:off x="1581150" y="4781401"/>
            <a:ext cx="1012507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Roboto Mono"/>
                <a:ea typeface="Roboto Mono"/>
                <a:cs typeface="Roboto Mono"/>
                <a:sym typeface="Roboto Mono"/>
              </a:rPr>
              <a:t>it.mathworks.com</a:t>
            </a:r>
            <a:endParaRPr/>
          </a:p>
        </p:txBody>
      </p:sp>
      <p:pic>
        <p:nvPicPr>
          <p:cNvPr id="310" name="Google Shape;310;p2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5775" y="532700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/>
        </p:nvSpPr>
        <p:spPr>
          <a:xfrm>
            <a:off x="1581150" y="5320456"/>
            <a:ext cx="1012507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https://cdnb.ganttpro.com/uploads/2021/10/roadmapping-in-roadmunk-1024x625.png</a:t>
            </a:r>
            <a:endParaRPr/>
          </a:p>
        </p:txBody>
      </p:sp>
      <p:sp>
        <p:nvSpPr>
          <p:cNvPr id="312" name="Google Shape;312;p24"/>
          <p:cNvSpPr txBox="1"/>
          <p:nvPr/>
        </p:nvSpPr>
        <p:spPr>
          <a:xfrm>
            <a:off x="1581150" y="5566171"/>
            <a:ext cx="1012507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Source: </a:t>
            </a:r>
            <a:r>
              <a:rPr lang="en-US" sz="1200" b="0" i="0" u="none" strike="noStrike" cap="none">
                <a:solidFill>
                  <a:srgbClr val="4F46E5"/>
                </a:solidFill>
                <a:latin typeface="Roboto Mono"/>
                <a:ea typeface="Roboto Mono"/>
                <a:cs typeface="Roboto Mono"/>
                <a:sym typeface="Roboto Mono"/>
              </a:rPr>
              <a:t>blog.ganttpro.com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619250"/>
            <a:ext cx="532447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4250977"/>
            <a:ext cx="5324475" cy="1565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485775" y="485775"/>
            <a:ext cx="11706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PROJECT OBJECTIVE</a:t>
            </a:r>
            <a:endParaRPr dirty="0"/>
          </a:p>
        </p:txBody>
      </p:sp>
      <p:sp>
        <p:nvSpPr>
          <p:cNvPr id="101" name="Google Shape;101;p14"/>
          <p:cNvSpPr/>
          <p:nvPr/>
        </p:nvSpPr>
        <p:spPr>
          <a:xfrm>
            <a:off x="485775" y="1219200"/>
            <a:ext cx="1122045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485775" y="2174676"/>
            <a:ext cx="55906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94A3B8"/>
                </a:solidFill>
                <a:latin typeface="Rajdhani"/>
                <a:ea typeface="Rajdhani"/>
                <a:cs typeface="Rajdhani"/>
                <a:sym typeface="Rajdhani"/>
              </a:rPr>
              <a:t>PROBLEM STATEMENT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485775" y="2689026"/>
            <a:ext cx="5324400" cy="15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Design and implement a complete DVB-S2X digital baseband receiver backend (Part II) targeting the </a:t>
            </a:r>
            <a:r>
              <a:rPr lang="en-US" sz="1350" b="0" i="0" u="none" strike="noStrike" cap="none" dirty="0" err="1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RFSoC</a:t>
            </a:r>
            <a:r>
              <a:rPr lang="en-US" sz="1350" b="0" i="0" u="none" strike="noStrike" cap="none" dirty="0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platform. The system must process complex I/Q samples from an existing transmitter and recover the original video stream.</a:t>
            </a:r>
            <a:endParaRPr dirty="0"/>
          </a:p>
        </p:txBody>
      </p:sp>
      <p:pic>
        <p:nvPicPr>
          <p:cNvPr id="104" name="Google Shape;104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00800" y="1638300"/>
            <a:ext cx="5286375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714375" y="4441477"/>
            <a:ext cx="5150643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PRIMARY GOAL</a:t>
            </a:r>
            <a:endParaRPr dirty="0"/>
          </a:p>
        </p:txBody>
      </p:sp>
      <p:sp>
        <p:nvSpPr>
          <p:cNvPr id="106" name="Google Shape;106;p14"/>
          <p:cNvSpPr txBox="1"/>
          <p:nvPr/>
        </p:nvSpPr>
        <p:spPr>
          <a:xfrm>
            <a:off x="714375" y="4803427"/>
            <a:ext cx="49053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Achieve real-time LDPC/BCH decoding and valid Transport Stream (TS) generation to display live video on a hardware monitor.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950F2F-E4D3-A9A1-15B9-6B7CE5AC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77" y="1057574"/>
            <a:ext cx="9016181" cy="5352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B9FB5D-F955-9E49-44DF-F1328B64B36C}"/>
              </a:ext>
            </a:extLst>
          </p:cNvPr>
          <p:cNvSpPr txBox="1"/>
          <p:nvPr/>
        </p:nvSpPr>
        <p:spPr>
          <a:xfrm>
            <a:off x="1101213" y="167148"/>
            <a:ext cx="8141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                              </a:t>
            </a:r>
          </a:p>
          <a:p>
            <a:r>
              <a:rPr lang="en-IN" dirty="0">
                <a:solidFill>
                  <a:schemeClr val="tx2"/>
                </a:solidFill>
              </a:rPr>
              <a:t>                    </a:t>
            </a:r>
          </a:p>
          <a:p>
            <a:r>
              <a:rPr lang="en-IN" dirty="0">
                <a:solidFill>
                  <a:schemeClr val="accent5"/>
                </a:solidFill>
              </a:rPr>
              <a:t>                                                  Transmitter end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6163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BC377-8F04-7515-D434-55132B5C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26" y="1313816"/>
            <a:ext cx="8436076" cy="4841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9CDB3-A987-3E8A-C2B6-BB3D6211573A}"/>
              </a:ext>
            </a:extLst>
          </p:cNvPr>
          <p:cNvSpPr txBox="1"/>
          <p:nvPr/>
        </p:nvSpPr>
        <p:spPr>
          <a:xfrm>
            <a:off x="1524000" y="186813"/>
            <a:ext cx="633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</a:t>
            </a:r>
          </a:p>
          <a:p>
            <a:endParaRPr lang="en-IN" dirty="0"/>
          </a:p>
          <a:p>
            <a:r>
              <a:rPr lang="en-IN" dirty="0"/>
              <a:t>                                          </a:t>
            </a:r>
            <a:r>
              <a:rPr lang="en-IN" dirty="0">
                <a:solidFill>
                  <a:schemeClr val="accent4"/>
                </a:solidFill>
              </a:rPr>
              <a:t>Receiver-end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7783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C9C7B-4428-8C7E-282C-3E147523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14" y="1199535"/>
            <a:ext cx="8825683" cy="49259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A220FD-2819-85AD-2564-0473122BBC29}"/>
              </a:ext>
            </a:extLst>
          </p:cNvPr>
          <p:cNvSpPr txBox="1"/>
          <p:nvPr/>
        </p:nvSpPr>
        <p:spPr>
          <a:xfrm>
            <a:off x="3254477" y="245806"/>
            <a:ext cx="4552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</a:t>
            </a:r>
          </a:p>
          <a:p>
            <a:r>
              <a:rPr lang="en-IN" dirty="0">
                <a:solidFill>
                  <a:schemeClr val="accent5"/>
                </a:solidFill>
              </a:rPr>
              <a:t>         </a:t>
            </a:r>
          </a:p>
          <a:p>
            <a:r>
              <a:rPr lang="en-IN" dirty="0">
                <a:solidFill>
                  <a:schemeClr val="accent5"/>
                </a:solidFill>
              </a:rPr>
              <a:t>          Our block on at RX end </a:t>
            </a:r>
          </a:p>
        </p:txBody>
      </p:sp>
    </p:spTree>
    <p:extLst>
      <p:ext uri="{BB962C8B-B14F-4D97-AF65-F5344CB8AC3E}">
        <p14:creationId xmlns:p14="http://schemas.microsoft.com/office/powerpoint/2010/main" val="425608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75" y="1619250"/>
            <a:ext cx="5324475" cy="508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619250"/>
            <a:ext cx="5324475" cy="508411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485775" y="485775"/>
            <a:ext cx="11706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SPECIFICATIONS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485775" y="1219200"/>
            <a:ext cx="1122045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781050" y="1943100"/>
            <a:ext cx="4970621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57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MINIMUM REQUIREMENTS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6677025" y="1943100"/>
            <a:ext cx="4970621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340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DESIRABLE SPECIFICATIONS</a:t>
            </a:r>
            <a:endParaRPr/>
          </a:p>
        </p:txBody>
      </p:sp>
      <p:pic>
        <p:nvPicPr>
          <p:cNvPr id="118" name="Google Shape;118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050" y="1943100"/>
            <a:ext cx="3905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1066800" y="2667000"/>
            <a:ext cx="44481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Platform: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Xilinx Zynq UltraScale+ RFSoC.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1066800" y="3084165"/>
            <a:ext cx="4448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Input: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Complex I/Q Baseband Samples</a:t>
            </a:r>
            <a:r>
              <a:rPr lang="en-US" sz="1350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066800" y="3775620"/>
            <a:ext cx="44481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Core Blocks: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LDPC Decoder, BCH Decoder, Descrambler.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1066800" y="4467076"/>
            <a:ext cx="444817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Output: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Valid MPEG-TS Transport Stream.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1066800" y="4884241"/>
            <a:ext cx="44481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Real-time processing for standard definition video.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066800" y="5575696"/>
            <a:ext cx="44481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Integration: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Seamless interface with Part I frontend.</a:t>
            </a:r>
            <a:endParaRPr/>
          </a:p>
        </p:txBody>
      </p:sp>
      <p:pic>
        <p:nvPicPr>
          <p:cNvPr id="125" name="Google Shape;125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1943100"/>
            <a:ext cx="4381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6962775" y="2667000"/>
            <a:ext cx="4448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High Throughput: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Support for High Bitrate</a:t>
            </a:r>
            <a:r>
              <a:rPr lang="en-US" sz="1350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6962775" y="3358455"/>
            <a:ext cx="44481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Advanced Features: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Adaptive Coding and Modulation (ACM) support.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6962775" y="4049910"/>
            <a:ext cx="44481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Optimization: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Low resource utilization (LUT/BRAM) on FPGA.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6962775" y="4741366"/>
            <a:ext cx="444817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Latency: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Minimal processing latency for live streaming.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6962775" y="5432821"/>
            <a:ext cx="44481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Debug: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Integrated ILA (Integrated Logic Analyzer) for real-time constellation viewing.</a:t>
            </a:r>
            <a:endParaRPr/>
          </a:p>
        </p:txBody>
      </p:sp>
      <p:pic>
        <p:nvPicPr>
          <p:cNvPr id="131" name="Google Shape;131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1050" y="268605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1050" y="3103215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1050" y="379467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1050" y="4486126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1050" y="4903291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1050" y="5594746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7025" y="268605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7025" y="3377505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7025" y="4068960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7025" y="4760416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7025" y="5451871"/>
            <a:ext cx="17145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4648200"/>
            <a:ext cx="112204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1275" y="1914525"/>
            <a:ext cx="9124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1275" y="2562225"/>
            <a:ext cx="9124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1275" y="3209925"/>
            <a:ext cx="9124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81275" y="3857625"/>
            <a:ext cx="91249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1275" y="1914525"/>
            <a:ext cx="273739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133" y="2562225"/>
            <a:ext cx="273739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21141" y="3209925"/>
            <a:ext cx="2281237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884842" y="3857625"/>
            <a:ext cx="821233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485775" y="485775"/>
            <a:ext cx="11706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PROJECT ROADMAP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485775" y="1219200"/>
            <a:ext cx="1122045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8"/>
          <p:cNvSpPr txBox="1"/>
          <p:nvPr/>
        </p:nvSpPr>
        <p:spPr>
          <a:xfrm>
            <a:off x="2581275" y="2247900"/>
            <a:ext cx="91249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Rajdhani"/>
                <a:ea typeface="Rajdhani"/>
                <a:cs typeface="Rajdhani"/>
                <a:sym typeface="Rajdhani"/>
              </a:rPr>
              <a:t>Design &amp; Sim: LDPC, BCH, Demapper</a:t>
            </a:r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2581275" y="2895600"/>
            <a:ext cx="91249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Rajdhani"/>
                <a:ea typeface="Rajdhani"/>
                <a:cs typeface="Rajdhani"/>
                <a:sym typeface="Rajdhani"/>
              </a:rPr>
              <a:t>FPGA Synthesis, Timing Closure, Unit Tests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2581275" y="3543300"/>
            <a:ext cx="91249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64748B"/>
                </a:solidFill>
                <a:latin typeface="Rajdhani"/>
                <a:ea typeface="Rajdhani"/>
                <a:cs typeface="Rajdhani"/>
                <a:sym typeface="Rajdhani"/>
              </a:rPr>
              <a:t>Merge with Part I, On-board Debugging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2581275" y="4191000"/>
            <a:ext cx="91249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64748B"/>
                </a:solidFill>
                <a:latin typeface="Rajdhani"/>
                <a:ea typeface="Rajdhani"/>
                <a:cs typeface="Rajdhani"/>
                <a:sym typeface="Rajdhani"/>
              </a:rPr>
              <a:t>Final Video Demonstration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485775" y="1957387"/>
            <a:ext cx="1905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Roboto Mono"/>
                <a:ea typeface="Roboto Mono"/>
                <a:cs typeface="Roboto Mono"/>
                <a:sym typeface="Roboto Mono"/>
              </a:rPr>
              <a:t>Weeks 1-3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485775" y="2605087"/>
            <a:ext cx="1905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Roboto Mono"/>
                <a:ea typeface="Roboto Mono"/>
                <a:cs typeface="Roboto Mono"/>
                <a:sym typeface="Roboto Mono"/>
              </a:rPr>
              <a:t>Weeks 4-6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485775" y="3252787"/>
            <a:ext cx="1905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Roboto Mono"/>
                <a:ea typeface="Roboto Mono"/>
                <a:cs typeface="Roboto Mono"/>
                <a:sym typeface="Roboto Mono"/>
              </a:rPr>
              <a:t>Weeks 7-9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485775" y="3900487"/>
            <a:ext cx="19050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Roboto Mono"/>
                <a:ea typeface="Roboto Mono"/>
                <a:cs typeface="Roboto Mono"/>
                <a:sym typeface="Roboto Mono"/>
              </a:rPr>
              <a:t>Week 10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033736"/>
            <a:ext cx="5324475" cy="392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3733204"/>
            <a:ext cx="5324475" cy="154677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 txBox="1"/>
          <p:nvPr/>
        </p:nvSpPr>
        <p:spPr>
          <a:xfrm>
            <a:off x="485775" y="485775"/>
            <a:ext cx="11706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TASK PLAN: WEEKS 1-3</a:t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485775" y="1219200"/>
            <a:ext cx="1122045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485775" y="2711499"/>
            <a:ext cx="559069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MEMBER 1</a:t>
            </a:r>
            <a:endParaRPr/>
          </a:p>
        </p:txBody>
      </p:sp>
      <p:sp>
        <p:nvSpPr>
          <p:cNvPr id="207" name="Google Shape;207;p19"/>
          <p:cNvSpPr txBox="1"/>
          <p:nvPr/>
        </p:nvSpPr>
        <p:spPr>
          <a:xfrm>
            <a:off x="485775" y="3342679"/>
            <a:ext cx="5590698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4A3B8"/>
                </a:solidFill>
                <a:latin typeface="Rajdhani"/>
                <a:ea typeface="Rajdhani"/>
                <a:cs typeface="Rajdhani"/>
                <a:sym typeface="Rajdhani"/>
              </a:rPr>
              <a:t>Focus: Forward Error Correction (FEC) - Part A</a:t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714375" y="4095154"/>
            <a:ext cx="49053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Responsible for the core LDPC Decoder, the most computationally intensive block of the receiver.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6962775" y="2481411"/>
            <a:ext cx="4448175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 1: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Literature review of DVB-S2X LDPC parity check matrices and standard specifications. Select decoding algorithm (Sum-Product vs. Min-Sum).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6962775" y="3721447"/>
            <a:ext cx="44481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 2: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Develop fixed-point model in Python/MATLAB to determine bit-width requirements.</a:t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>
            <a:off x="6962775" y="4687192"/>
            <a:ext cx="44481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 3: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Begin Verilog/Chisel implementation of the Check Node (CN) and Variable Node (VN) processing units.</a:t>
            </a:r>
            <a:endParaRPr/>
          </a:p>
        </p:txBody>
      </p:sp>
      <p:pic>
        <p:nvPicPr>
          <p:cNvPr id="212" name="Google Shape;212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2500461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3740497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4706242"/>
            <a:ext cx="17145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170807"/>
            <a:ext cx="5324475" cy="364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3733204"/>
            <a:ext cx="5324475" cy="154677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 txBox="1"/>
          <p:nvPr/>
        </p:nvSpPr>
        <p:spPr>
          <a:xfrm>
            <a:off x="485775" y="485775"/>
            <a:ext cx="117062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TASK PLAN: WEEKS 1-3</a:t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485775" y="1219200"/>
            <a:ext cx="1122045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485775" y="2711499"/>
            <a:ext cx="5590698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38BDF8"/>
                </a:solidFill>
                <a:latin typeface="Rajdhani"/>
                <a:ea typeface="Rajdhani"/>
                <a:cs typeface="Rajdhani"/>
                <a:sym typeface="Rajdhani"/>
              </a:rPr>
              <a:t>MEMBER 2</a:t>
            </a: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485775" y="3342679"/>
            <a:ext cx="5590698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94A3B8"/>
                </a:solidFill>
                <a:latin typeface="Rajdhani"/>
                <a:ea typeface="Rajdhani"/>
                <a:cs typeface="Rajdhani"/>
                <a:sym typeface="Rajdhani"/>
              </a:rPr>
              <a:t>Focus: FEC - Part B &amp; Interleaving</a:t>
            </a:r>
            <a:endParaRPr/>
          </a:p>
        </p:txBody>
      </p:sp>
      <p:sp>
        <p:nvSpPr>
          <p:cNvPr id="226" name="Google Shape;226;p20"/>
          <p:cNvSpPr txBox="1"/>
          <p:nvPr/>
        </p:nvSpPr>
        <p:spPr>
          <a:xfrm>
            <a:off x="714375" y="4095154"/>
            <a:ext cx="49053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Responsible for handling the stream before and after LDPC, including demapping and outer decoding.</a:t>
            </a: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6962775" y="2618482"/>
            <a:ext cx="44481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 1: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Implement Soft-Output Constellation Demapper (QPSK, 8PSK, etc.) to generate Log-Likelihood Ratios (LLRs).</a:t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6962775" y="3584227"/>
            <a:ext cx="44481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 2: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Design the Bit Deinterleaver memory structure to match standard block interleaving patterns.</a:t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6962775" y="4549973"/>
            <a:ext cx="4448175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Week 3: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Roboto Mono"/>
                <a:ea typeface="Roboto Mono"/>
                <a:cs typeface="Roboto Mono"/>
                <a:sym typeface="Roboto Mono"/>
              </a:rPr>
              <a:t> Implement BCH Decoder (Bose–Chaudhuri–Hocquenghem) for cleaning up residual error floors after LDPC.</a:t>
            </a:r>
            <a:endParaRPr/>
          </a:p>
        </p:txBody>
      </p:sp>
      <p:pic>
        <p:nvPicPr>
          <p:cNvPr id="230" name="Google Shape;230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2637532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3603277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4569023"/>
            <a:ext cx="171450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</TotalTime>
  <Words>743</Words>
  <Application>Microsoft Office PowerPoint</Application>
  <PresentationFormat>Widescreen</PresentationFormat>
  <Paragraphs>84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Garamond</vt:lpstr>
      <vt:lpstr>Rajdhani</vt:lpstr>
      <vt:lpstr>Roboto Mono</vt:lpstr>
      <vt:lpstr>Calibri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 P</dc:creator>
  <cp:lastModifiedBy>bhaveshmali1511@gmail.com</cp:lastModifiedBy>
  <cp:revision>2</cp:revision>
  <dcterms:modified xsi:type="dcterms:W3CDTF">2026-01-04T13:35:08Z</dcterms:modified>
</cp:coreProperties>
</file>